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333300"/>
    <a:srgbClr val="663300"/>
    <a:srgbClr val="FF99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194" y="0"/>
            <a:ext cx="11652069" cy="330490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endParaRPr lang="ru-RU" sz="2800" cap="none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8235" y="4849896"/>
            <a:ext cx="11018743" cy="2051861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Україно моя вишивана: </a:t>
            </a:r>
            <a:br>
              <a:rPr lang="uk-UA" sz="4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uk-UA" sz="2000" b="1" cap="none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етнокультурний та освітньо-виховний потенціал української </a:t>
            </a:r>
            <a:r>
              <a:rPr lang="uk-UA" sz="2000" b="1" cap="none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вишиванки</a:t>
            </a:r>
          </a:p>
          <a:p>
            <a:pPr algn="ctr"/>
            <a:r>
              <a:rPr lang="uk-UA" b="1" cap="none" dirty="0" smtClean="0">
                <a:solidFill>
                  <a:schemeClr val="bg1"/>
                </a:solidFill>
                <a:latin typeface="Arial Black" panose="020B0A04020102020204" pitchFamily="34" charset="0"/>
                <a:cs typeface="Courier New" panose="02070309020205020404" pitchFamily="49" charset="0"/>
              </a:rPr>
              <a:t>Кам'янець-Подільський національний університет імені Івана Огієнка </a:t>
            </a:r>
          </a:p>
          <a:p>
            <a:pPr algn="ctr"/>
            <a:endParaRPr lang="uk-UA" sz="2000" b="1" cap="none" dirty="0" smtClean="0">
              <a:solidFill>
                <a:srgbClr val="333300"/>
              </a:solidFill>
              <a:latin typeface="Arial Black" panose="020B0A04020102020204" pitchFamily="34" charset="0"/>
              <a:cs typeface="Courier New" panose="02070309020205020404" pitchFamily="49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sz="2000" b="1" cap="none" dirty="0" smtClean="0">
                <a:solidFill>
                  <a:srgbClr val="990033"/>
                </a:solidFill>
                <a:latin typeface="Arial Black" panose="020B0A04020102020204" pitchFamily="34" charset="0"/>
                <a:cs typeface="Courier New" panose="02070309020205020404" pitchFamily="49" charset="0"/>
              </a:rPr>
              <a:t>Кафедра теорії та методик початкової освіти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b="1" cap="none" dirty="0" smtClean="0">
                <a:solidFill>
                  <a:srgbClr val="990033"/>
                </a:solidFill>
                <a:latin typeface="Arial Black" panose="020B0A04020102020204" pitchFamily="34" charset="0"/>
                <a:cs typeface="Courier New" panose="02070309020205020404" pitchFamily="49" charset="0"/>
              </a:rPr>
              <a:t>21 травня 2020 р. </a:t>
            </a:r>
          </a:p>
          <a:p>
            <a:pPr algn="ctr"/>
            <a:r>
              <a:rPr lang="ru-RU" sz="1600" b="1" cap="none" dirty="0">
                <a:solidFill>
                  <a:srgbClr val="9900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1600" b="1" cap="none" dirty="0">
                <a:solidFill>
                  <a:srgbClr val="9900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ru-RU" sz="1600" b="1" cap="none" dirty="0">
              <a:solidFill>
                <a:srgbClr val="9900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62380"/>
              </p:ext>
            </p:extLst>
          </p:nvPr>
        </p:nvGraphicFramePr>
        <p:xfrm>
          <a:off x="570992" y="310834"/>
          <a:ext cx="11002700" cy="4728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814">
                  <a:extLst>
                    <a:ext uri="{9D8B030D-6E8A-4147-A177-3AD203B41FA5}">
                      <a16:colId xmlns:a16="http://schemas.microsoft.com/office/drawing/2014/main" val="2977932732"/>
                    </a:ext>
                  </a:extLst>
                </a:gridCol>
                <a:gridCol w="1571814">
                  <a:extLst>
                    <a:ext uri="{9D8B030D-6E8A-4147-A177-3AD203B41FA5}">
                      <a16:colId xmlns:a16="http://schemas.microsoft.com/office/drawing/2014/main" val="4108036882"/>
                    </a:ext>
                  </a:extLst>
                </a:gridCol>
                <a:gridCol w="1571814">
                  <a:extLst>
                    <a:ext uri="{9D8B030D-6E8A-4147-A177-3AD203B41FA5}">
                      <a16:colId xmlns:a16="http://schemas.microsoft.com/office/drawing/2014/main" val="1129866688"/>
                    </a:ext>
                  </a:extLst>
                </a:gridCol>
                <a:gridCol w="1531635">
                  <a:extLst>
                    <a:ext uri="{9D8B030D-6E8A-4147-A177-3AD203B41FA5}">
                      <a16:colId xmlns:a16="http://schemas.microsoft.com/office/drawing/2014/main" val="1031046685"/>
                    </a:ext>
                  </a:extLst>
                </a:gridCol>
                <a:gridCol w="1593122">
                  <a:extLst>
                    <a:ext uri="{9D8B030D-6E8A-4147-A177-3AD203B41FA5}">
                      <a16:colId xmlns:a16="http://schemas.microsoft.com/office/drawing/2014/main" val="2706304072"/>
                    </a:ext>
                  </a:extLst>
                </a:gridCol>
                <a:gridCol w="1697590">
                  <a:extLst>
                    <a:ext uri="{9D8B030D-6E8A-4147-A177-3AD203B41FA5}">
                      <a16:colId xmlns:a16="http://schemas.microsoft.com/office/drawing/2014/main" val="3797504776"/>
                    </a:ext>
                  </a:extLst>
                </a:gridCol>
                <a:gridCol w="1464911">
                  <a:extLst>
                    <a:ext uri="{9D8B030D-6E8A-4147-A177-3AD203B41FA5}">
                      <a16:colId xmlns:a16="http://schemas.microsoft.com/office/drawing/2014/main" val="3975671521"/>
                    </a:ext>
                  </a:extLst>
                </a:gridCol>
              </a:tblGrid>
              <a:tr h="2175668"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pPr algn="ctr"/>
                      <a:r>
                        <a:rPr lang="uk-U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Дорож І.А.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pPr algn="ctr"/>
                      <a:r>
                        <a:rPr lang="uk-U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Ковальчук А.Ф. та студенти пед.</a:t>
                      </a:r>
                      <a:r>
                        <a:rPr lang="uk-UA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фак.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pPr algn="ctr"/>
                      <a:r>
                        <a:rPr lang="uk-U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Гудима</a:t>
                      </a:r>
                      <a:r>
                        <a:rPr lang="uk-UA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Н.В.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pPr algn="ctr"/>
                      <a:r>
                        <a:rPr lang="uk-U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Олинець Т.В.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pPr algn="ctr"/>
                      <a:r>
                        <a:rPr lang="uk-U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Мєлєкєсцева Н.В.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pPr algn="ctr"/>
                      <a:r>
                        <a:rPr lang="uk-UA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Завалецька О.М.  </a:t>
                      </a:r>
                      <a:r>
                        <a:rPr lang="uk-UA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uk-UA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833240"/>
                  </a:ext>
                </a:extLst>
              </a:tr>
              <a:tr h="2503509"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sz="1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uk-UA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Московчук Л.М.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sz="1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uk-UA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Ковальчук</a:t>
                      </a:r>
                      <a:r>
                        <a:rPr lang="uk-UA" sz="1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О.В.</a:t>
                      </a:r>
                      <a:endParaRPr lang="uk-UA" sz="1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pPr algn="ctr"/>
                      <a:endParaRPr lang="uk-UA" sz="1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uk-UA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Щегельський</a:t>
                      </a:r>
                      <a:r>
                        <a:rPr lang="uk-UA" sz="1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В.В.</a:t>
                      </a:r>
                      <a:endParaRPr lang="uk-UA" sz="1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pPr algn="ctr"/>
                      <a:r>
                        <a:rPr lang="uk-UA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Мартіна О.В. та Третяк</a:t>
                      </a:r>
                      <a:r>
                        <a:rPr lang="uk-UA" sz="1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Н.В.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pPr algn="ctr"/>
                      <a:endParaRPr lang="uk-UA" sz="1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uk-UA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Бахмат Н.В.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pPr algn="ctr"/>
                      <a:endParaRPr lang="uk-UA" sz="12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uk-UA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Українська суботня школа «Сонце в долонях»,</a:t>
                      </a:r>
                      <a:r>
                        <a:rPr lang="uk-UA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Франкфурт-на-Майні, Німеччина</a:t>
                      </a:r>
                      <a:endParaRPr lang="uk-UA" sz="12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243618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38" y="415821"/>
            <a:ext cx="1250385" cy="17849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514" y="2695935"/>
            <a:ext cx="1276569" cy="14122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84" y="494655"/>
            <a:ext cx="1537542" cy="14336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6" y="494655"/>
            <a:ext cx="1055462" cy="14336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62" y="2626709"/>
            <a:ext cx="1256543" cy="17493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8" y="2685600"/>
            <a:ext cx="1186314" cy="15817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508" y="415821"/>
            <a:ext cx="1060891" cy="16975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798" y="2685547"/>
            <a:ext cx="1200309" cy="15818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56" y="415821"/>
            <a:ext cx="2949629" cy="17849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73" y="2670493"/>
            <a:ext cx="1033380" cy="14454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903" y="370399"/>
            <a:ext cx="1319348" cy="15579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75" y="2654097"/>
            <a:ext cx="2764484" cy="161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317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142</TotalTime>
  <Words>59</Words>
  <Application>Microsoft Office PowerPoint</Application>
  <PresentationFormat>Широкоэкранный</PresentationFormat>
  <Paragraphs>99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Courier New</vt:lpstr>
      <vt:lpstr>Gill Sans MT</vt:lpstr>
      <vt:lpstr>Gallery</vt:lpstr>
      <vt:lpstr>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Teana Teana</dc:creator>
  <cp:lastModifiedBy>Teana Teana</cp:lastModifiedBy>
  <cp:revision>24</cp:revision>
  <dcterms:created xsi:type="dcterms:W3CDTF">2020-05-18T10:11:44Z</dcterms:created>
  <dcterms:modified xsi:type="dcterms:W3CDTF">2020-05-20T11:25:51Z</dcterms:modified>
</cp:coreProperties>
</file>